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Lst>
  <p:sldSz cx="7772400" cy="100584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55" d="100"/>
          <a:sy n="55" d="100"/>
        </p:scale>
        <p:origin x="-1194" y="30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250473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31638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253055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165421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D53FB-D685-4AF3-9A82-92DF4CAD5D96}"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91340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3D53FB-D685-4AF3-9A82-92DF4CAD5D96}"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84258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3D53FB-D685-4AF3-9A82-92DF4CAD5D96}"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152217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3D53FB-D685-4AF3-9A82-92DF4CAD5D96}"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13412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D53FB-D685-4AF3-9A82-92DF4CAD5D96}"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17664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09528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02755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53D53FB-D685-4AF3-9A82-92DF4CAD5D96}" type="datetimeFigureOut">
              <a:rPr lang="en-US" smtClean="0"/>
              <a:t>11/14/2022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2DEAAC6-3D26-4974-A1F8-2689346012FD}" type="slidenum">
              <a:rPr lang="en-US" smtClean="0"/>
              <a:t>‹#›</a:t>
            </a:fld>
            <a:endParaRPr lang="en-US"/>
          </a:p>
        </p:txBody>
      </p:sp>
    </p:spTree>
    <p:extLst>
      <p:ext uri="{BB962C8B-B14F-4D97-AF65-F5344CB8AC3E}">
        <p14:creationId xmlns:p14="http://schemas.microsoft.com/office/powerpoint/2010/main" val="12837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06602" y="445341"/>
            <a:ext cx="3184643" cy="1323439"/>
          </a:xfrm>
          <a:prstGeom prst="rect">
            <a:avLst/>
          </a:prstGeom>
          <a:noFill/>
        </p:spPr>
        <p:txBody>
          <a:bodyPr wrap="square" rtlCol="0">
            <a:spAutoFit/>
          </a:bodyPr>
          <a:lstStyle/>
          <a:p>
            <a:pPr algn="ctr"/>
            <a:r>
              <a:rPr lang="en-US" sz="2000" dirty="0" smtClean="0">
                <a:latin typeface="Lucida Handwriting" panose="03010101010101010101" pitchFamily="66" charset="0"/>
              </a:rPr>
              <a:t>Miss Topping P2/1</a:t>
            </a:r>
          </a:p>
          <a:p>
            <a:pPr algn="ctr"/>
            <a:r>
              <a:rPr lang="en-US" sz="2000" dirty="0" smtClean="0">
                <a:latin typeface="Lucida Handwriting" panose="03010101010101010101" pitchFamily="66" charset="0"/>
              </a:rPr>
              <a:t>Termly Class Newsletter</a:t>
            </a:r>
          </a:p>
          <a:p>
            <a:pPr algn="ctr"/>
            <a:r>
              <a:rPr lang="en-US" sz="2000" dirty="0" smtClean="0">
                <a:latin typeface="Lucida Handwriting" panose="03010101010101010101" pitchFamily="66" charset="0"/>
              </a:rPr>
              <a:t>October 2022</a:t>
            </a:r>
            <a:endParaRPr lang="en-US" sz="2000" dirty="0">
              <a:latin typeface="Lucida Handwriting" panose="03010101010101010101" pitchFamily="66" charset="0"/>
            </a:endParaRPr>
          </a:p>
        </p:txBody>
      </p:sp>
      <p:sp>
        <p:nvSpPr>
          <p:cNvPr id="3" name="TextBox 2"/>
          <p:cNvSpPr txBox="1"/>
          <p:nvPr/>
        </p:nvSpPr>
        <p:spPr>
          <a:xfrm>
            <a:off x="308354" y="2203221"/>
            <a:ext cx="2357770" cy="6740307"/>
          </a:xfrm>
          <a:prstGeom prst="rect">
            <a:avLst/>
          </a:prstGeom>
          <a:noFill/>
        </p:spPr>
        <p:txBody>
          <a:bodyPr wrap="square" rtlCol="0">
            <a:spAutoFit/>
          </a:bodyPr>
          <a:lstStyle/>
          <a:p>
            <a:pPr algn="ctr"/>
            <a:r>
              <a:rPr lang="en-US" sz="2400" b="1" u="sng" dirty="0" smtClean="0">
                <a:latin typeface="Lucida Handwriting" panose="03010101010101010101" pitchFamily="66" charset="0"/>
              </a:rPr>
              <a:t>Student Teacher</a:t>
            </a:r>
          </a:p>
          <a:p>
            <a:pPr algn="ctr"/>
            <a:endParaRPr lang="en-US" sz="2400" b="1" u="sng" dirty="0" smtClean="0"/>
          </a:p>
          <a:p>
            <a:pPr lvl="0" algn="ctr"/>
            <a:r>
              <a:rPr lang="en-GB" dirty="0" smtClean="0"/>
              <a:t>We are pleased to welcome Miss </a:t>
            </a:r>
            <a:r>
              <a:rPr lang="en-GB" dirty="0" err="1" smtClean="0"/>
              <a:t>Charnley</a:t>
            </a:r>
            <a:r>
              <a:rPr lang="en-GB" dirty="0" smtClean="0"/>
              <a:t> to  work with the class throughout November. Miss </a:t>
            </a:r>
            <a:r>
              <a:rPr lang="en-GB" dirty="0" err="1" smtClean="0"/>
              <a:t>Charnley</a:t>
            </a:r>
            <a:r>
              <a:rPr lang="en-GB" dirty="0" smtClean="0"/>
              <a:t> is studying at Edinburgh University, and will be planning and delivering learning across the curriculum with support and guidance from Miss </a:t>
            </a:r>
            <a:r>
              <a:rPr lang="en-GB" dirty="0" err="1" smtClean="0"/>
              <a:t>Topping.The</a:t>
            </a:r>
            <a:r>
              <a:rPr lang="en-GB" dirty="0" smtClean="0"/>
              <a:t> children have already made Miss </a:t>
            </a:r>
            <a:r>
              <a:rPr lang="en-GB" dirty="0" err="1" smtClean="0"/>
              <a:t>Charnley</a:t>
            </a:r>
            <a:r>
              <a:rPr lang="en-GB" dirty="0" smtClean="0"/>
              <a:t> very welcome and has some very fun and exciting learning opportunities  planned for the class.</a:t>
            </a:r>
            <a:endParaRPr lang="en-GB" dirty="0"/>
          </a:p>
          <a:p>
            <a:pPr algn="ctr"/>
            <a:endParaRPr lang="en-US" b="1" dirty="0"/>
          </a:p>
        </p:txBody>
      </p:sp>
      <p:sp>
        <p:nvSpPr>
          <p:cNvPr id="5" name="TextBox 4"/>
          <p:cNvSpPr txBox="1"/>
          <p:nvPr/>
        </p:nvSpPr>
        <p:spPr>
          <a:xfrm>
            <a:off x="2966183" y="2030578"/>
            <a:ext cx="4449209" cy="4647426"/>
          </a:xfrm>
          <a:prstGeom prst="rect">
            <a:avLst/>
          </a:prstGeom>
          <a:noFill/>
        </p:spPr>
        <p:txBody>
          <a:bodyPr wrap="square" rtlCol="0">
            <a:spAutoFit/>
          </a:bodyPr>
          <a:lstStyle/>
          <a:p>
            <a:pPr algn="ctr"/>
            <a:r>
              <a:rPr lang="en-US" sz="2000" b="1" u="sng" dirty="0" smtClean="0">
                <a:latin typeface="Lucida Handwriting" panose="03010101010101010101" pitchFamily="66" charset="0"/>
              </a:rPr>
              <a:t>Learning Through Play</a:t>
            </a:r>
          </a:p>
          <a:p>
            <a:pPr algn="ctr"/>
            <a:endParaRPr lang="en-US" sz="2000" b="1" u="sng" dirty="0"/>
          </a:p>
          <a:p>
            <a:r>
              <a:rPr lang="en-US" sz="1600" dirty="0" smtClean="0"/>
              <a:t>Our first shared area of interest this  term is autumn, which captivated children’s attention as they noticed the change in season while playing outdoors. We had wonderful experiences at West Lothian College to deepen this interest, including den building, model making and painting in their special forest garden.  We cannot wait to go back again for a second visit, when the college students will have follow up activities planned specially for the class . Before this back at school we will have the chance to explore natural, seasonal materials in the classroom and garden, and will do autumnal crafts and process arts. We will connect our knowledge of seasons to our </a:t>
            </a:r>
            <a:r>
              <a:rPr lang="en-US" sz="1600" dirty="0" err="1" smtClean="0"/>
              <a:t>maths</a:t>
            </a:r>
            <a:r>
              <a:rPr lang="en-US" sz="1600" dirty="0" smtClean="0"/>
              <a:t> learning about time, helping us to further understand our world. </a:t>
            </a:r>
          </a:p>
          <a:p>
            <a:pPr algn="ctr"/>
            <a:endParaRPr lang="en-US" sz="1600" dirty="0" smtClean="0"/>
          </a:p>
        </p:txBody>
      </p:sp>
      <p:sp>
        <p:nvSpPr>
          <p:cNvPr id="6" name="TextBox 5"/>
          <p:cNvSpPr txBox="1"/>
          <p:nvPr/>
        </p:nvSpPr>
        <p:spPr>
          <a:xfrm>
            <a:off x="430620" y="8908593"/>
            <a:ext cx="6028526" cy="677108"/>
          </a:xfrm>
          <a:prstGeom prst="rect">
            <a:avLst/>
          </a:prstGeom>
          <a:noFill/>
        </p:spPr>
        <p:txBody>
          <a:bodyPr wrap="square" rtlCol="0">
            <a:spAutoFit/>
          </a:bodyPr>
          <a:lstStyle/>
          <a:p>
            <a:r>
              <a:rPr lang="en-US" sz="1400" dirty="0" smtClean="0"/>
              <a:t>Our </a:t>
            </a:r>
            <a:r>
              <a:rPr lang="en-US" sz="1400" i="1" dirty="0" smtClean="0"/>
              <a:t>School Rules: </a:t>
            </a:r>
          </a:p>
          <a:p>
            <a:r>
              <a:rPr lang="en-US" sz="2400" dirty="0" smtClean="0">
                <a:solidFill>
                  <a:srgbClr val="00B0F0"/>
                </a:solidFill>
                <a:latin typeface="Arial Black" panose="020B0A04020102020204" pitchFamily="34" charset="0"/>
              </a:rPr>
              <a:t>Ready To Learn, </a:t>
            </a:r>
            <a:r>
              <a:rPr lang="en-US" sz="2400" dirty="0" smtClean="0">
                <a:solidFill>
                  <a:schemeClr val="accent4">
                    <a:lumMod val="60000"/>
                    <a:lumOff val="40000"/>
                  </a:schemeClr>
                </a:solidFill>
                <a:latin typeface="Arial Black" panose="020B0A04020102020204" pitchFamily="34" charset="0"/>
              </a:rPr>
              <a:t>Respectful, </a:t>
            </a:r>
            <a:r>
              <a:rPr lang="en-US" sz="2400" dirty="0" smtClean="0">
                <a:solidFill>
                  <a:srgbClr val="92D050"/>
                </a:solidFill>
                <a:latin typeface="Arial Black" panose="020B0A04020102020204" pitchFamily="34" charset="0"/>
              </a:rPr>
              <a:t>Safe</a:t>
            </a:r>
            <a:endParaRPr lang="en-US" sz="2400" dirty="0">
              <a:solidFill>
                <a:srgbClr val="92D050"/>
              </a:solidFill>
              <a:latin typeface="Arial Black" panose="020B0A04020102020204" pitchFamily="34" charset="0"/>
            </a:endParaRPr>
          </a:p>
        </p:txBody>
      </p:sp>
      <p:sp>
        <p:nvSpPr>
          <p:cNvPr id="4" name="TextBox 3"/>
          <p:cNvSpPr txBox="1"/>
          <p:nvPr/>
        </p:nvSpPr>
        <p:spPr>
          <a:xfrm>
            <a:off x="3795623" y="6306017"/>
            <a:ext cx="3619769" cy="2585323"/>
          </a:xfrm>
          <a:prstGeom prst="rect">
            <a:avLst/>
          </a:prstGeom>
          <a:noFill/>
        </p:spPr>
        <p:txBody>
          <a:bodyPr wrap="square" rtlCol="0">
            <a:spAutoFit/>
          </a:bodyPr>
          <a:lstStyle/>
          <a:p>
            <a:r>
              <a:rPr lang="en-US" dirty="0"/>
              <a:t>Children love to </a:t>
            </a:r>
            <a:r>
              <a:rPr lang="en-US" dirty="0" smtClean="0"/>
              <a:t>link their home and classroom learning, </a:t>
            </a:r>
            <a:r>
              <a:rPr lang="en-US" dirty="0"/>
              <a:t>so </a:t>
            </a:r>
            <a:r>
              <a:rPr lang="en-US" dirty="0" smtClean="0"/>
              <a:t>when your </a:t>
            </a:r>
            <a:r>
              <a:rPr lang="en-US" dirty="0"/>
              <a:t>family are out and about this autumn please chat about the changes that the season has </a:t>
            </a:r>
            <a:r>
              <a:rPr lang="en-US" dirty="0" smtClean="0"/>
              <a:t>brought. Children could even collect treasures such as leaves and </a:t>
            </a:r>
            <a:r>
              <a:rPr lang="en-US" dirty="0" err="1" smtClean="0"/>
              <a:t>conkers</a:t>
            </a:r>
            <a:r>
              <a:rPr lang="en-US" dirty="0"/>
              <a:t> </a:t>
            </a:r>
            <a:r>
              <a:rPr lang="en-US" dirty="0" smtClean="0"/>
              <a:t>to bring to our exploration station.</a:t>
            </a:r>
            <a:endParaRPr lang="en-US" dirty="0"/>
          </a:p>
          <a:p>
            <a:endParaRPr lang="en-GB" dirty="0"/>
          </a:p>
        </p:txBody>
      </p:sp>
    </p:spTree>
    <p:extLst>
      <p:ext uri="{BB962C8B-B14F-4D97-AF65-F5344CB8AC3E}">
        <p14:creationId xmlns:p14="http://schemas.microsoft.com/office/powerpoint/2010/main" val="350675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3323" y="358572"/>
            <a:ext cx="2341777" cy="4585871"/>
          </a:xfrm>
          <a:prstGeom prst="rect">
            <a:avLst/>
          </a:prstGeom>
          <a:noFill/>
        </p:spPr>
        <p:txBody>
          <a:bodyPr wrap="square" rtlCol="0">
            <a:spAutoFit/>
          </a:bodyPr>
          <a:lstStyle/>
          <a:p>
            <a:pPr algn="ctr"/>
            <a:r>
              <a:rPr lang="en-US" sz="1600" b="1" dirty="0" smtClean="0"/>
              <a:t> </a:t>
            </a:r>
            <a:r>
              <a:rPr lang="en-US" b="1" u="sng" dirty="0" smtClean="0">
                <a:latin typeface="Lucida Handwriting" panose="03010101010101010101" pitchFamily="66" charset="0"/>
              </a:rPr>
              <a:t>Dates For Your Diary</a:t>
            </a:r>
            <a:r>
              <a:rPr lang="en-US" b="1" u="sng" dirty="0" smtClean="0"/>
              <a:t>:</a:t>
            </a:r>
          </a:p>
          <a:p>
            <a:pPr algn="ctr"/>
            <a:endParaRPr lang="en-US" b="1" u="sng" dirty="0" smtClean="0"/>
          </a:p>
          <a:p>
            <a:r>
              <a:rPr lang="en-US" sz="1400" b="1" dirty="0" smtClean="0"/>
              <a:t>Tuesdays and Thursdays</a:t>
            </a:r>
            <a:r>
              <a:rPr lang="en-US" sz="1400" dirty="0" smtClean="0"/>
              <a:t>: PE (wear joggers/ leggings with school polo shirt)</a:t>
            </a:r>
          </a:p>
          <a:p>
            <a:endParaRPr lang="en-US" sz="1400" dirty="0" smtClean="0"/>
          </a:p>
          <a:p>
            <a:r>
              <a:rPr lang="en-US" sz="1400" b="1" dirty="0" smtClean="0"/>
              <a:t>Fridays</a:t>
            </a:r>
            <a:r>
              <a:rPr lang="en-US" sz="1400" dirty="0" smtClean="0"/>
              <a:t>: Big Bedtime Read swap (bring clear borrowed book bag to exchange)</a:t>
            </a:r>
          </a:p>
          <a:p>
            <a:endParaRPr lang="en-US" sz="1400" dirty="0" smtClean="0"/>
          </a:p>
          <a:p>
            <a:r>
              <a:rPr lang="en-US" sz="1400" dirty="0" smtClean="0"/>
              <a:t>Tuesday 8</a:t>
            </a:r>
            <a:r>
              <a:rPr lang="en-US" sz="1400" baseline="30000" dirty="0" smtClean="0"/>
              <a:t>th</a:t>
            </a:r>
            <a:r>
              <a:rPr lang="en-US" sz="1400" dirty="0" smtClean="0"/>
              <a:t> November: Trip to West Lothian College</a:t>
            </a:r>
          </a:p>
          <a:p>
            <a:endParaRPr lang="en-US" sz="1400" dirty="0"/>
          </a:p>
          <a:p>
            <a:r>
              <a:rPr lang="en-US" sz="1400" dirty="0" smtClean="0"/>
              <a:t>Monday 14</a:t>
            </a:r>
            <a:r>
              <a:rPr lang="en-US" sz="1400" baseline="30000" dirty="0" smtClean="0"/>
              <a:t>th</a:t>
            </a:r>
            <a:r>
              <a:rPr lang="en-US" sz="1400" dirty="0" smtClean="0"/>
              <a:t> – Friday 19</a:t>
            </a:r>
            <a:r>
              <a:rPr lang="en-US" sz="1400" baseline="30000" dirty="0" smtClean="0"/>
              <a:t>th</a:t>
            </a:r>
            <a:r>
              <a:rPr lang="en-US" sz="1400" dirty="0"/>
              <a:t> </a:t>
            </a:r>
            <a:r>
              <a:rPr lang="en-US" sz="1400" dirty="0" smtClean="0"/>
              <a:t>November: Scottish Book Week- more details soon</a:t>
            </a:r>
          </a:p>
          <a:p>
            <a:endParaRPr lang="en-US" sz="1400" dirty="0"/>
          </a:p>
          <a:p>
            <a:r>
              <a:rPr lang="en-US" sz="1400" dirty="0" smtClean="0"/>
              <a:t>Friday 23</a:t>
            </a:r>
            <a:r>
              <a:rPr lang="en-US" sz="1400" baseline="30000" dirty="0" smtClean="0"/>
              <a:t>rd</a:t>
            </a:r>
            <a:r>
              <a:rPr lang="en-US" sz="1400" dirty="0" smtClean="0"/>
              <a:t> December:</a:t>
            </a:r>
          </a:p>
          <a:p>
            <a:r>
              <a:rPr lang="en-US" sz="1400" dirty="0" smtClean="0"/>
              <a:t> Last Day of Term</a:t>
            </a:r>
          </a:p>
        </p:txBody>
      </p:sp>
      <p:sp>
        <p:nvSpPr>
          <p:cNvPr id="3" name="TextBox 2"/>
          <p:cNvSpPr txBox="1"/>
          <p:nvPr/>
        </p:nvSpPr>
        <p:spPr>
          <a:xfrm>
            <a:off x="418676" y="5400017"/>
            <a:ext cx="2286424" cy="3600986"/>
          </a:xfrm>
          <a:prstGeom prst="rect">
            <a:avLst/>
          </a:prstGeom>
          <a:noFill/>
        </p:spPr>
        <p:txBody>
          <a:bodyPr wrap="square" rtlCol="0">
            <a:spAutoFit/>
          </a:bodyPr>
          <a:lstStyle/>
          <a:p>
            <a:pPr algn="ctr"/>
            <a:r>
              <a:rPr lang="en-US" sz="1600" b="1" u="sng" dirty="0" smtClean="0">
                <a:latin typeface="Lucida Handwriting" panose="03010101010101010101" pitchFamily="66" charset="0"/>
              </a:rPr>
              <a:t>Supporting Your Child’s Learning</a:t>
            </a:r>
            <a:endParaRPr lang="en-US" sz="1400" b="1" u="sng" dirty="0" smtClean="0">
              <a:latin typeface="Lucida Handwriting" panose="03010101010101010101" pitchFamily="66" charset="0"/>
            </a:endParaRPr>
          </a:p>
          <a:p>
            <a:pPr algn="ctr"/>
            <a:endParaRPr lang="en-US" sz="1300" dirty="0" smtClean="0"/>
          </a:p>
          <a:p>
            <a:r>
              <a:rPr lang="en-US" sz="1300" dirty="0" smtClean="0"/>
              <a:t>You will receive a vocabulary sheet of words which will be used this term in our learning. Talking about these words at home will help your child grasp new ideas more easily.</a:t>
            </a:r>
          </a:p>
          <a:p>
            <a:endParaRPr lang="en-US" sz="1300" dirty="0"/>
          </a:p>
          <a:p>
            <a:r>
              <a:rPr lang="en-US" sz="1300" dirty="0" smtClean="0"/>
              <a:t>Please ensure homework bags are checked regularly, and brought to school every day.</a:t>
            </a:r>
          </a:p>
          <a:p>
            <a:endParaRPr lang="en-US" sz="1300" dirty="0"/>
          </a:p>
          <a:p>
            <a:r>
              <a:rPr lang="en-US" sz="1300" dirty="0" smtClean="0"/>
              <a:t>Thank you for your continued support.</a:t>
            </a:r>
          </a:p>
          <a:p>
            <a:r>
              <a:rPr lang="en-US" sz="1300" dirty="0"/>
              <a:t> </a:t>
            </a:r>
            <a:r>
              <a:rPr lang="en-US" sz="1300" dirty="0" smtClean="0"/>
              <a:t>               </a:t>
            </a:r>
            <a:r>
              <a:rPr lang="en-US" sz="1400" dirty="0" smtClean="0">
                <a:latin typeface="Lucida Handwriting" panose="03010101010101010101" pitchFamily="66" charset="0"/>
              </a:rPr>
              <a:t>Miss Topping</a:t>
            </a:r>
          </a:p>
        </p:txBody>
      </p:sp>
      <p:sp>
        <p:nvSpPr>
          <p:cNvPr id="4" name="TextBox 3"/>
          <p:cNvSpPr txBox="1"/>
          <p:nvPr/>
        </p:nvSpPr>
        <p:spPr>
          <a:xfrm>
            <a:off x="3038756" y="4719241"/>
            <a:ext cx="4396825" cy="4893647"/>
          </a:xfrm>
          <a:prstGeom prst="rect">
            <a:avLst/>
          </a:prstGeom>
          <a:noFill/>
        </p:spPr>
        <p:txBody>
          <a:bodyPr wrap="square" rtlCol="0">
            <a:spAutoFit/>
          </a:bodyPr>
          <a:lstStyle/>
          <a:p>
            <a:pPr algn="ctr"/>
            <a:r>
              <a:rPr lang="en-US" sz="2400" b="1" u="sng" dirty="0" smtClean="0">
                <a:latin typeface="Lucida Handwriting" panose="03010101010101010101" pitchFamily="66" charset="0"/>
              </a:rPr>
              <a:t>Numeracy and </a:t>
            </a:r>
            <a:r>
              <a:rPr lang="en-US" sz="2400" b="1" u="sng" dirty="0" err="1" smtClean="0">
                <a:latin typeface="Lucida Handwriting" panose="03010101010101010101" pitchFamily="66" charset="0"/>
              </a:rPr>
              <a:t>Maths</a:t>
            </a:r>
            <a:endParaRPr lang="en-US" sz="2400" b="1" u="sng" dirty="0" smtClean="0">
              <a:latin typeface="Lucida Handwriting" panose="03010101010101010101" pitchFamily="66" charset="0"/>
            </a:endParaRPr>
          </a:p>
          <a:p>
            <a:pPr lvl="0" algn="ctr"/>
            <a:endParaRPr lang="en-GB" sz="1600" dirty="0" smtClean="0"/>
          </a:p>
          <a:p>
            <a:pPr lvl="0"/>
            <a:r>
              <a:rPr lang="en-GB" sz="1600" b="1" dirty="0" smtClean="0"/>
              <a:t>We are learning addition and subtraction this term. P1s will be learning to understand the basic concepts and the symbols used, and building their confidence and accuracy in working with numbers up to 20. An important part of this is recognising number patterns such as dice, dominoes, and finger counting, so playing board games at home is a great support. </a:t>
            </a:r>
            <a:r>
              <a:rPr lang="en-US" sz="1600" b="1" dirty="0" smtClean="0"/>
              <a:t>P2s will build on their existing knowledge, becoming more confident with number sentences for addition and subtraction of bigger numbers. They will learn strategies to help them work efficiently and accurately, such as breaking numbers into tens and ones. </a:t>
            </a:r>
          </a:p>
          <a:p>
            <a:pPr lvl="0"/>
            <a:r>
              <a:rPr lang="en-US" sz="1600" b="1" dirty="0" smtClean="0"/>
              <a:t>We will also be learning how to read </a:t>
            </a:r>
          </a:p>
          <a:p>
            <a:pPr lvl="0"/>
            <a:r>
              <a:rPr lang="en-US" sz="1600" b="1" dirty="0"/>
              <a:t>c</a:t>
            </a:r>
            <a:r>
              <a:rPr lang="en-US" sz="1600" b="1" dirty="0" smtClean="0"/>
              <a:t>locks and calendars as we explore time.</a:t>
            </a:r>
          </a:p>
          <a:p>
            <a:pPr lvl="0"/>
            <a:endParaRPr lang="en-US" sz="1600" b="1" dirty="0" smtClean="0"/>
          </a:p>
        </p:txBody>
      </p:sp>
      <p:sp>
        <p:nvSpPr>
          <p:cNvPr id="5" name="TextBox 4"/>
          <p:cNvSpPr txBox="1"/>
          <p:nvPr/>
        </p:nvSpPr>
        <p:spPr>
          <a:xfrm>
            <a:off x="2942890" y="388877"/>
            <a:ext cx="4492691" cy="4401205"/>
          </a:xfrm>
          <a:prstGeom prst="rect">
            <a:avLst/>
          </a:prstGeom>
          <a:noFill/>
        </p:spPr>
        <p:txBody>
          <a:bodyPr wrap="square" rtlCol="0">
            <a:spAutoFit/>
          </a:bodyPr>
          <a:lstStyle/>
          <a:p>
            <a:pPr algn="ctr"/>
            <a:r>
              <a:rPr lang="en-US" sz="2400" b="1" u="sng" dirty="0" smtClean="0">
                <a:latin typeface="Lucida Handwriting" panose="03010101010101010101" pitchFamily="66" charset="0"/>
              </a:rPr>
              <a:t>Literacy</a:t>
            </a:r>
          </a:p>
          <a:p>
            <a:pPr lvl="0" algn="ctr"/>
            <a:endParaRPr lang="en-GB" sz="1600" dirty="0" smtClean="0"/>
          </a:p>
          <a:p>
            <a:pPr lvl="0"/>
            <a:r>
              <a:rPr lang="en-GB" sz="1600" dirty="0" smtClean="0"/>
              <a:t>This term our focus is on persuasive texts. We will be learning to give reasons when we write and speak about lots of different topics. If you find yourself being talked into something by your child over the coming weeks, I can only hope it is because  they wow you with their use of the word “because,” and give lots of powerful arguments! I am sure they will only use their new-found  persuasive powers for good of course!</a:t>
            </a:r>
          </a:p>
          <a:p>
            <a:pPr lvl="0"/>
            <a:r>
              <a:rPr lang="en-GB" sz="1600" dirty="0" smtClean="0"/>
              <a:t>Please continue to practice reading, writing and tricky words at home in short bursts, </a:t>
            </a:r>
          </a:p>
          <a:p>
            <a:pPr lvl="0"/>
            <a:r>
              <a:rPr lang="en-GB" sz="1600" dirty="0" smtClean="0"/>
              <a:t>as often as you can. This really helps your </a:t>
            </a:r>
          </a:p>
          <a:p>
            <a:pPr lvl="0"/>
            <a:r>
              <a:rPr lang="en-GB" sz="1600" dirty="0" smtClean="0"/>
              <a:t>child progress, and can be  a fun family </a:t>
            </a:r>
          </a:p>
          <a:p>
            <a:pPr lvl="0"/>
            <a:r>
              <a:rPr lang="en-GB" sz="1600" dirty="0" smtClean="0"/>
              <a:t>activity done through games and crafts.</a:t>
            </a:r>
          </a:p>
          <a:p>
            <a:pPr algn="ctr"/>
            <a:endParaRPr lang="en-US" sz="1600" b="1" dirty="0"/>
          </a:p>
        </p:txBody>
      </p:sp>
    </p:spTree>
    <p:extLst>
      <p:ext uri="{BB962C8B-B14F-4D97-AF65-F5344CB8AC3E}">
        <p14:creationId xmlns:p14="http://schemas.microsoft.com/office/powerpoint/2010/main" val="3483862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p:cNvSpPr txBox="1"/>
          <p:nvPr/>
        </p:nvSpPr>
        <p:spPr>
          <a:xfrm>
            <a:off x="440755" y="366076"/>
            <a:ext cx="6881024" cy="12772727"/>
          </a:xfrm>
          <a:prstGeom prst="rect">
            <a:avLst/>
          </a:prstGeom>
          <a:noFill/>
        </p:spPr>
        <p:txBody>
          <a:bodyPr wrap="square" rtlCol="0">
            <a:spAutoFit/>
          </a:bodyPr>
          <a:lstStyle/>
          <a:p>
            <a:pPr algn="ctr"/>
            <a:r>
              <a:rPr lang="en-US" sz="2400" b="1" u="sng" dirty="0" smtClean="0">
                <a:latin typeface="Lucida Handwriting" panose="03010101010101010101" pitchFamily="66" charset="0"/>
              </a:rPr>
              <a:t>Vocabulary</a:t>
            </a:r>
            <a:endParaRPr lang="en-US" sz="2000" b="1" u="sng" dirty="0" smtClean="0">
              <a:latin typeface="Lucida Handwriting" panose="03010101010101010101" pitchFamily="66" charset="0"/>
            </a:endParaRPr>
          </a:p>
          <a:p>
            <a:pPr algn="ctr"/>
            <a:endParaRPr lang="en-US" sz="2000" b="1" dirty="0">
              <a:latin typeface="Lucida Handwriting" panose="03010101010101010101" pitchFamily="66" charset="0"/>
            </a:endParaRPr>
          </a:p>
          <a:p>
            <a:pPr algn="ctr"/>
            <a:r>
              <a:rPr lang="en-US" sz="2000" b="1" dirty="0" smtClean="0">
                <a:latin typeface="SassoonCRInfant" panose="02010503020300020003" pitchFamily="2" charset="0"/>
              </a:rPr>
              <a:t>Please talk about and use these words at home with your child to help them engage with the learning in class.</a:t>
            </a:r>
          </a:p>
          <a:p>
            <a:pPr algn="ctr"/>
            <a:endParaRPr lang="en-US" sz="2000" b="1" dirty="0">
              <a:latin typeface="SassoonCRInfant" panose="02010503020300020003" pitchFamily="2" charset="0"/>
            </a:endParaRPr>
          </a:p>
          <a:p>
            <a:pPr algn="ctr"/>
            <a:endParaRPr lang="en-US" sz="2000" b="1" dirty="0" smtClean="0">
              <a:latin typeface="SassoonCRInfant" panose="02010503020300020003" pitchFamily="2" charset="0"/>
            </a:endParaRPr>
          </a:p>
          <a:p>
            <a:pPr algn="ctr"/>
            <a:endParaRPr lang="en-US" sz="2000" b="1" dirty="0">
              <a:latin typeface="SassoonCRInfant" panose="02010503020300020003" pitchFamily="2" charset="0"/>
            </a:endParaRPr>
          </a:p>
          <a:p>
            <a:pPr algn="ctr"/>
            <a:endParaRPr lang="en-US" sz="2000" b="1" dirty="0" smtClean="0">
              <a:latin typeface="SassoonCRInfant" panose="02010503020300020003" pitchFamily="2" charset="0"/>
            </a:endParaRPr>
          </a:p>
          <a:p>
            <a:pPr algn="ctr"/>
            <a:endParaRPr lang="en-US" sz="2000" b="1" dirty="0">
              <a:latin typeface="SassoonCRInfant" panose="02010503020300020003" pitchFamily="2" charset="0"/>
            </a:endParaRPr>
          </a:p>
          <a:p>
            <a:pPr algn="ctr"/>
            <a:endParaRPr lang="en-US" sz="2000" b="1" dirty="0" smtClean="0">
              <a:latin typeface="SassoonCRInfant" panose="02010503020300020003" pitchFamily="2" charset="0"/>
            </a:endParaRPr>
          </a:p>
          <a:p>
            <a:pPr algn="ctr"/>
            <a:endParaRPr lang="en-US" sz="2000" b="1" dirty="0">
              <a:latin typeface="SassoonCRInfant" panose="02010503020300020003" pitchFamily="2" charset="0"/>
            </a:endParaRPr>
          </a:p>
          <a:p>
            <a:pPr algn="ctr"/>
            <a:endParaRPr lang="en-US" sz="2000" b="1" dirty="0" smtClean="0">
              <a:latin typeface="SassoonCRInfant" panose="02010503020300020003" pitchFamily="2" charset="0"/>
            </a:endParaRPr>
          </a:p>
          <a:p>
            <a:pPr algn="ctr"/>
            <a:endParaRPr lang="en-US" sz="2000" b="1" dirty="0">
              <a:latin typeface="SassoonCRInfant" panose="02010503020300020003" pitchFamily="2" charset="0"/>
            </a:endParaRPr>
          </a:p>
          <a:p>
            <a:pPr algn="ctr"/>
            <a:endParaRPr lang="en-US" sz="2000" b="1" dirty="0" smtClean="0">
              <a:latin typeface="SassoonCRInfant" panose="02010503020300020003" pitchFamily="2" charset="0"/>
            </a:endParaRPr>
          </a:p>
          <a:p>
            <a:pPr algn="ctr"/>
            <a:endParaRPr lang="en-US" sz="2000" b="1" dirty="0">
              <a:latin typeface="SassoonCRInfant" panose="02010503020300020003" pitchFamily="2" charset="0"/>
            </a:endParaRPr>
          </a:p>
          <a:p>
            <a:pPr algn="ctr"/>
            <a:endParaRPr lang="en-US" sz="2000" b="1" dirty="0" smtClean="0">
              <a:latin typeface="SassoonCRInfant" panose="02010503020300020003" pitchFamily="2" charset="0"/>
            </a:endParaRPr>
          </a:p>
          <a:p>
            <a:pPr algn="ctr"/>
            <a:endParaRPr lang="en-US" sz="2000" b="1" dirty="0">
              <a:latin typeface="SassoonCRInfant" panose="02010503020300020003" pitchFamily="2" charset="0"/>
            </a:endParaRPr>
          </a:p>
          <a:p>
            <a:pPr algn="ctr"/>
            <a:endParaRPr lang="en-US" sz="2000" b="1" dirty="0" smtClean="0">
              <a:latin typeface="SassoonCRInfant" panose="02010503020300020003" pitchFamily="2" charset="0"/>
            </a:endParaRPr>
          </a:p>
          <a:p>
            <a:pPr algn="ctr"/>
            <a:endParaRPr lang="en-US" sz="2000" b="1" dirty="0">
              <a:latin typeface="SassoonCRInfant" panose="02010503020300020003" pitchFamily="2" charset="0"/>
            </a:endParaRPr>
          </a:p>
          <a:p>
            <a:pPr algn="ctr"/>
            <a:endParaRPr lang="en-US" sz="2000" b="1" dirty="0" smtClean="0">
              <a:latin typeface="SassoonCRInfant" panose="02010503020300020003" pitchFamily="2" charset="0"/>
            </a:endParaRPr>
          </a:p>
          <a:p>
            <a:pPr algn="ctr"/>
            <a:endParaRPr lang="en-US" sz="2000" b="1" dirty="0">
              <a:latin typeface="SassoonCRInfant" panose="02010503020300020003" pitchFamily="2" charset="0"/>
            </a:endParaRPr>
          </a:p>
          <a:p>
            <a:pPr algn="ctr"/>
            <a:endParaRPr lang="en-US" sz="2000" b="1" dirty="0" smtClean="0">
              <a:latin typeface="SassoonCRInfant" panose="02010503020300020003" pitchFamily="2" charset="0"/>
            </a:endParaRPr>
          </a:p>
          <a:p>
            <a:pPr algn="ctr"/>
            <a:endParaRPr lang="en-US" sz="2000" b="1" dirty="0">
              <a:latin typeface="SassoonCRInfant" panose="02010503020300020003" pitchFamily="2" charset="0"/>
            </a:endParaRPr>
          </a:p>
          <a:p>
            <a:pPr algn="ctr"/>
            <a:endParaRPr lang="en-US" sz="2000" b="1" dirty="0" smtClean="0">
              <a:latin typeface="SassoonCRInfant" panose="02010503020300020003" pitchFamily="2" charset="0"/>
            </a:endParaRPr>
          </a:p>
          <a:p>
            <a:pPr algn="ctr"/>
            <a:endParaRPr lang="en-US" sz="2000" b="1" dirty="0">
              <a:latin typeface="SassoonCRInfant" panose="02010503020300020003" pitchFamily="2" charset="0"/>
            </a:endParaRPr>
          </a:p>
          <a:p>
            <a:pPr algn="ctr"/>
            <a:endParaRPr lang="en-US" sz="2000" b="1" dirty="0">
              <a:latin typeface="SassoonCRInfant" panose="02010503020300020003" pitchFamily="2" charset="0"/>
            </a:endParaRPr>
          </a:p>
          <a:p>
            <a:pPr algn="ctr"/>
            <a:endParaRPr lang="en-US" sz="2000" b="1" dirty="0" smtClean="0">
              <a:latin typeface="SassoonCRInfant" panose="02010503020300020003" pitchFamily="2" charset="0"/>
            </a:endParaRPr>
          </a:p>
          <a:p>
            <a:pPr algn="ctr"/>
            <a:r>
              <a:rPr lang="en-US" sz="2000" b="1" dirty="0" smtClean="0">
                <a:latin typeface="SassoonCRInfant" panose="02010503020300020003" pitchFamily="2" charset="0"/>
              </a:rPr>
              <a:t>Thank you for your continued support.</a:t>
            </a:r>
          </a:p>
          <a:p>
            <a:pPr algn="ctr"/>
            <a:r>
              <a:rPr lang="en-US" sz="2000" b="1" dirty="0" smtClean="0">
                <a:latin typeface="Lucida Handwriting" panose="03010101010101010101" pitchFamily="66" charset="0"/>
              </a:rPr>
              <a:t>Miss Topping</a:t>
            </a:r>
            <a:endParaRPr lang="en-US" sz="2000" b="1" dirty="0">
              <a:latin typeface="Lucida Handwriting" panose="03010101010101010101" pitchFamily="66" charset="0"/>
            </a:endParaRPr>
          </a:p>
          <a:p>
            <a:pPr algn="ctr"/>
            <a:endParaRPr lang="en-US" sz="2000" b="1" dirty="0" smtClean="0"/>
          </a:p>
          <a:p>
            <a:pPr algn="ctr"/>
            <a:endParaRPr lang="en-US" sz="2000" b="1" dirty="0"/>
          </a:p>
          <a:p>
            <a:pPr algn="ctr"/>
            <a:endParaRPr lang="en-US" sz="2000" b="1" dirty="0" smtClean="0"/>
          </a:p>
          <a:p>
            <a:pPr algn="ctr"/>
            <a:endParaRPr lang="en-US" sz="2000" b="1" dirty="0"/>
          </a:p>
          <a:p>
            <a:pPr algn="ctr"/>
            <a:endParaRPr lang="en-US" sz="2000" b="1" dirty="0" smtClean="0"/>
          </a:p>
          <a:p>
            <a:pPr algn="ctr"/>
            <a:endParaRPr lang="en-US" sz="2000" b="1" dirty="0" smtClean="0"/>
          </a:p>
          <a:p>
            <a:pPr algn="ctr"/>
            <a:endParaRPr lang="en-US" sz="2000" b="1" dirty="0" smtClean="0"/>
          </a:p>
          <a:p>
            <a:pPr algn="ctr"/>
            <a:endParaRPr lang="en-US" sz="2000" b="1" dirty="0" smtClean="0"/>
          </a:p>
          <a:p>
            <a:pPr algn="ctr"/>
            <a:endParaRPr lang="en-US" sz="2000" b="1" dirty="0" smtClean="0"/>
          </a:p>
          <a:p>
            <a:pPr algn="ctr"/>
            <a:endParaRPr lang="en-US" sz="2000" b="1" dirty="0"/>
          </a:p>
        </p:txBody>
      </p:sp>
      <p:graphicFrame>
        <p:nvGraphicFramePr>
          <p:cNvPr id="2" name="Table 1"/>
          <p:cNvGraphicFramePr>
            <a:graphicFrameLocks noGrp="1"/>
          </p:cNvGraphicFramePr>
          <p:nvPr>
            <p:extLst>
              <p:ext uri="{D42A27DB-BD31-4B8C-83A1-F6EECF244321}">
                <p14:modId xmlns:p14="http://schemas.microsoft.com/office/powerpoint/2010/main" val="304992270"/>
              </p:ext>
            </p:extLst>
          </p:nvPr>
        </p:nvGraphicFramePr>
        <p:xfrm>
          <a:off x="1290467" y="2404853"/>
          <a:ext cx="5181600" cy="1483360"/>
        </p:xfrm>
        <a:graphic>
          <a:graphicData uri="http://schemas.openxmlformats.org/drawingml/2006/table">
            <a:tbl>
              <a:tblPr firstRow="1" bandRow="1">
                <a:tableStyleId>{5C22544A-7EE6-4342-B048-85BDC9FD1C3A}</a:tableStyleId>
              </a:tblPr>
              <a:tblGrid>
                <a:gridCol w="1727200"/>
                <a:gridCol w="1727200"/>
                <a:gridCol w="1727200"/>
              </a:tblGrid>
              <a:tr h="370840">
                <a:tc gridSpan="3">
                  <a:txBody>
                    <a:bodyPr/>
                    <a:lstStyle/>
                    <a:p>
                      <a:r>
                        <a:rPr lang="en-GB" sz="1600" dirty="0" smtClean="0">
                          <a:latin typeface="SassoonCRInfant" panose="02010503020300020003" pitchFamily="2" charset="0"/>
                        </a:rPr>
                        <a:t>Addition and Subtraction Vocabulary</a:t>
                      </a:r>
                      <a:endParaRPr lang="en-GB" sz="1600" dirty="0">
                        <a:latin typeface="SassoonCRInfant" panose="02010503020300020003" pitchFamily="2" charset="0"/>
                      </a:endParaRPr>
                    </a:p>
                  </a:txBody>
                  <a:tcPr>
                    <a:cell3D prstMaterial="dkEdge">
                      <a:bevel/>
                      <a:lightRig rig="flood" dir="t"/>
                    </a:cell3D>
                  </a:tcPr>
                </a:tc>
                <a:tc hMerge="1">
                  <a:txBody>
                    <a:bodyPr/>
                    <a:lstStyle/>
                    <a:p>
                      <a:endParaRPr lang="en-GB" sz="1600" dirty="0">
                        <a:latin typeface="SassoonCRInfant" panose="02010503020300020003" pitchFamily="2" charset="0"/>
                      </a:endParaRPr>
                    </a:p>
                  </a:txBody>
                  <a:tcPr>
                    <a:cell3D prstMaterial="dkEdge">
                      <a:bevel/>
                      <a:lightRig rig="flood" dir="t"/>
                    </a:cell3D>
                  </a:tcPr>
                </a:tc>
                <a:tc hMerge="1">
                  <a:txBody>
                    <a:bodyPr/>
                    <a:lstStyle/>
                    <a:p>
                      <a:endParaRPr lang="en-GB" sz="1600" dirty="0">
                        <a:latin typeface="SassoonCRInfant" panose="02010503020300020003" pitchFamily="2" charset="0"/>
                      </a:endParaRPr>
                    </a:p>
                  </a:txBody>
                  <a:tcPr>
                    <a:cell3D prstMaterial="dkEdge">
                      <a:bevel/>
                      <a:lightRig rig="flood" dir="t"/>
                    </a:cell3D>
                  </a:tcPr>
                </a:tc>
              </a:tr>
              <a:tr h="370840">
                <a:tc>
                  <a:txBody>
                    <a:bodyPr/>
                    <a:lstStyle/>
                    <a:p>
                      <a:r>
                        <a:rPr lang="en-GB" sz="1600" dirty="0" smtClean="0">
                          <a:latin typeface="SassoonCRInfant" panose="02010503020300020003" pitchFamily="2" charset="0"/>
                        </a:rPr>
                        <a:t>add</a:t>
                      </a:r>
                      <a:endParaRPr lang="en-GB" sz="1600" dirty="0">
                        <a:latin typeface="SassoonCRInfant" panose="02010503020300020003" pitchFamily="2" charset="0"/>
                      </a:endParaRPr>
                    </a:p>
                  </a:txBody>
                  <a:tcPr>
                    <a:cell3D prstMaterial="dkEdge">
                      <a:bevel/>
                      <a:lightRig rig="flood" dir="t"/>
                    </a:cell3D>
                  </a:tcPr>
                </a:tc>
                <a:tc>
                  <a:txBody>
                    <a:bodyPr/>
                    <a:lstStyle/>
                    <a:p>
                      <a:r>
                        <a:rPr lang="en-GB" sz="1600" dirty="0" smtClean="0">
                          <a:latin typeface="SassoonCRInfant" panose="02010503020300020003" pitchFamily="2" charset="0"/>
                        </a:rPr>
                        <a:t>take away</a:t>
                      </a:r>
                      <a:endParaRPr lang="en-GB" sz="1600" dirty="0">
                        <a:latin typeface="SassoonCRInfant" panose="02010503020300020003" pitchFamily="2" charset="0"/>
                      </a:endParaRPr>
                    </a:p>
                  </a:txBody>
                  <a:tcPr>
                    <a:cell3D prstMaterial="dkEdge">
                      <a:bevel/>
                      <a:lightRig rig="flood" dir="t"/>
                    </a:cell3D>
                  </a:tcPr>
                </a:tc>
                <a:tc>
                  <a:txBody>
                    <a:bodyPr/>
                    <a:lstStyle/>
                    <a:p>
                      <a:r>
                        <a:rPr lang="en-GB" sz="1600" dirty="0" smtClean="0">
                          <a:latin typeface="SassoonCRInfant" panose="02010503020300020003" pitchFamily="2" charset="0"/>
                        </a:rPr>
                        <a:t>subtract</a:t>
                      </a:r>
                      <a:endParaRPr lang="en-GB" sz="1600" dirty="0">
                        <a:latin typeface="SassoonCRInfant" panose="02010503020300020003" pitchFamily="2" charset="0"/>
                      </a:endParaRPr>
                    </a:p>
                  </a:txBody>
                  <a:tcPr>
                    <a:cell3D prstMaterial="dkEdge">
                      <a:bevel/>
                      <a:lightRig rig="flood" dir="t"/>
                    </a:cell3D>
                  </a:tcPr>
                </a:tc>
              </a:tr>
              <a:tr h="370840">
                <a:tc>
                  <a:txBody>
                    <a:bodyPr/>
                    <a:lstStyle/>
                    <a:p>
                      <a:r>
                        <a:rPr lang="en-GB" sz="1600" dirty="0" smtClean="0">
                          <a:latin typeface="SassoonCRInfant" panose="02010503020300020003" pitchFamily="2" charset="0"/>
                        </a:rPr>
                        <a:t>plus</a:t>
                      </a:r>
                      <a:endParaRPr lang="en-GB" sz="1600" dirty="0">
                        <a:latin typeface="SassoonCRInfant" panose="02010503020300020003" pitchFamily="2" charset="0"/>
                      </a:endParaRPr>
                    </a:p>
                  </a:txBody>
                  <a:tcPr>
                    <a:cell3D prstMaterial="dkEdge">
                      <a:bevel/>
                      <a:lightRig rig="flood" dir="t"/>
                    </a:cell3D>
                  </a:tcPr>
                </a:tc>
                <a:tc>
                  <a:txBody>
                    <a:bodyPr/>
                    <a:lstStyle/>
                    <a:p>
                      <a:r>
                        <a:rPr lang="en-GB" sz="1600" dirty="0" smtClean="0">
                          <a:latin typeface="SassoonCRInfant" panose="02010503020300020003" pitchFamily="2" charset="0"/>
                        </a:rPr>
                        <a:t>give</a:t>
                      </a:r>
                      <a:endParaRPr lang="en-GB" sz="1600" dirty="0">
                        <a:latin typeface="SassoonCRInfant" panose="02010503020300020003" pitchFamily="2" charset="0"/>
                      </a:endParaRPr>
                    </a:p>
                  </a:txBody>
                  <a:tcPr>
                    <a:cell3D prstMaterial="dkEdge">
                      <a:bevel/>
                      <a:lightRig rig="flood" dir="t"/>
                    </a:cell3D>
                  </a:tcPr>
                </a:tc>
                <a:tc>
                  <a:txBody>
                    <a:bodyPr/>
                    <a:lstStyle/>
                    <a:p>
                      <a:r>
                        <a:rPr lang="en-GB" sz="1600" dirty="0" smtClean="0">
                          <a:latin typeface="SassoonCRInfant" panose="02010503020300020003" pitchFamily="2" charset="0"/>
                        </a:rPr>
                        <a:t>minus</a:t>
                      </a:r>
                      <a:endParaRPr lang="en-GB" sz="1600" dirty="0">
                        <a:latin typeface="SassoonCRInfant" panose="02010503020300020003" pitchFamily="2" charset="0"/>
                      </a:endParaRPr>
                    </a:p>
                  </a:txBody>
                  <a:tcPr>
                    <a:cell3D prstMaterial="dkEdge">
                      <a:bevel/>
                      <a:lightRig rig="flood" dir="t"/>
                    </a:cell3D>
                  </a:tcPr>
                </a:tc>
              </a:tr>
              <a:tr h="370840">
                <a:tc>
                  <a:txBody>
                    <a:bodyPr/>
                    <a:lstStyle/>
                    <a:p>
                      <a:r>
                        <a:rPr lang="en-GB" sz="1600" dirty="0" smtClean="0">
                          <a:latin typeface="SassoonCRInfant" panose="02010503020300020003" pitchFamily="2" charset="0"/>
                        </a:rPr>
                        <a:t>more</a:t>
                      </a:r>
                      <a:endParaRPr lang="en-GB" sz="1600" dirty="0">
                        <a:latin typeface="SassoonCRInfant" panose="02010503020300020003" pitchFamily="2" charset="0"/>
                      </a:endParaRPr>
                    </a:p>
                  </a:txBody>
                  <a:tcPr>
                    <a:cell3D prstMaterial="dkEdge">
                      <a:bevel/>
                      <a:lightRig rig="flood" dir="t"/>
                    </a:cell3D>
                  </a:tcPr>
                </a:tc>
                <a:tc>
                  <a:txBody>
                    <a:bodyPr/>
                    <a:lstStyle/>
                    <a:p>
                      <a:r>
                        <a:rPr lang="en-GB" sz="1600" dirty="0" smtClean="0">
                          <a:latin typeface="SassoonCRInfant" panose="02010503020300020003" pitchFamily="2" charset="0"/>
                        </a:rPr>
                        <a:t>less</a:t>
                      </a:r>
                      <a:endParaRPr lang="en-GB" sz="1600" dirty="0">
                        <a:latin typeface="SassoonCRInfant" panose="02010503020300020003" pitchFamily="2" charset="0"/>
                      </a:endParaRPr>
                    </a:p>
                  </a:txBody>
                  <a:tcPr>
                    <a:cell3D prstMaterial="dkEdge">
                      <a:bevel/>
                      <a:lightRig rig="flood" dir="t"/>
                    </a:cell3D>
                  </a:tcPr>
                </a:tc>
                <a:tc>
                  <a:txBody>
                    <a:bodyPr/>
                    <a:lstStyle/>
                    <a:p>
                      <a:r>
                        <a:rPr lang="en-GB" sz="1600" dirty="0" smtClean="0">
                          <a:latin typeface="SassoonCRInfant" panose="02010503020300020003" pitchFamily="2" charset="0"/>
                        </a:rPr>
                        <a:t>equals</a:t>
                      </a:r>
                      <a:endParaRPr lang="en-GB" sz="1600" dirty="0">
                        <a:latin typeface="SassoonCRInfant" panose="02010503020300020003" pitchFamily="2" charset="0"/>
                      </a:endParaRPr>
                    </a:p>
                  </a:txBody>
                  <a:tcPr>
                    <a:cell3D prstMaterial="dkEdge">
                      <a:bevel/>
                      <a:lightRig rig="flood" dir="t"/>
                    </a:cell3D>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39799596"/>
              </p:ext>
            </p:extLst>
          </p:nvPr>
        </p:nvGraphicFramePr>
        <p:xfrm>
          <a:off x="1290467" y="4345757"/>
          <a:ext cx="5181600" cy="2595880"/>
        </p:xfrm>
        <a:graphic>
          <a:graphicData uri="http://schemas.openxmlformats.org/drawingml/2006/table">
            <a:tbl>
              <a:tblPr firstRow="1" bandRow="1">
                <a:tableStyleId>{00A15C55-8517-42AA-B614-E9B94910E393}</a:tableStyleId>
              </a:tblPr>
              <a:tblGrid>
                <a:gridCol w="1727200"/>
                <a:gridCol w="1727200"/>
                <a:gridCol w="1727200"/>
              </a:tblGrid>
              <a:tr h="370840">
                <a:tc gridSpan="3">
                  <a:txBody>
                    <a:bodyPr/>
                    <a:lstStyle/>
                    <a:p>
                      <a:r>
                        <a:rPr lang="en-GB" dirty="0" smtClean="0">
                          <a:latin typeface="SassoonCRInfant" panose="02010503020300020003" pitchFamily="2" charset="0"/>
                        </a:rPr>
                        <a:t>Time Vocabulary</a:t>
                      </a:r>
                      <a:endParaRPr lang="en-GB" dirty="0">
                        <a:latin typeface="SassoonCRInfant" panose="02010503020300020003" pitchFamily="2" charset="0"/>
                      </a:endParaRPr>
                    </a:p>
                  </a:txBody>
                  <a:tcPr>
                    <a:cell3D prstMaterial="dkEdge">
                      <a:bevel/>
                      <a:lightRig rig="flood" dir="t"/>
                    </a:cell3D>
                  </a:tcPr>
                </a:tc>
                <a:tc hMerge="1">
                  <a:txBody>
                    <a:bodyPr/>
                    <a:lstStyle/>
                    <a:p>
                      <a:endParaRPr lang="en-GB" dirty="0"/>
                    </a:p>
                  </a:txBody>
                  <a:tcPr/>
                </a:tc>
                <a:tc hMerge="1">
                  <a:txBody>
                    <a:bodyPr/>
                    <a:lstStyle/>
                    <a:p>
                      <a:endParaRPr lang="en-GB" dirty="0"/>
                    </a:p>
                  </a:txBody>
                  <a:tcPr/>
                </a:tc>
              </a:tr>
              <a:tr h="370840">
                <a:tc>
                  <a:txBody>
                    <a:bodyPr/>
                    <a:lstStyle/>
                    <a:p>
                      <a:r>
                        <a:rPr lang="en-GB" dirty="0" smtClean="0">
                          <a:latin typeface="SassoonCRInfant" panose="02010503020300020003" pitchFamily="2" charset="0"/>
                        </a:rPr>
                        <a:t>time</a:t>
                      </a:r>
                      <a:endParaRPr lang="en-GB" dirty="0">
                        <a:latin typeface="SassoonCRInfant" panose="02010503020300020003" pitchFamily="2" charset="0"/>
                      </a:endParaRPr>
                    </a:p>
                  </a:txBody>
                  <a:tcPr>
                    <a:cell3D prstMaterial="dkEdge">
                      <a:bevel/>
                      <a:lightRig rig="flood" dir="t"/>
                    </a:cell3D>
                  </a:tcPr>
                </a:tc>
                <a:tc>
                  <a:txBody>
                    <a:bodyPr/>
                    <a:lstStyle/>
                    <a:p>
                      <a:r>
                        <a:rPr lang="en-GB" dirty="0" smtClean="0">
                          <a:latin typeface="SassoonCRInfant" panose="02010503020300020003" pitchFamily="2" charset="0"/>
                        </a:rPr>
                        <a:t>seasons</a:t>
                      </a:r>
                      <a:endParaRPr lang="en-GB" dirty="0">
                        <a:latin typeface="SassoonCRInfant" panose="02010503020300020003" pitchFamily="2" charset="0"/>
                      </a:endParaRPr>
                    </a:p>
                  </a:txBody>
                  <a:tcPr>
                    <a:cell3D prstMaterial="dkEdge">
                      <a:bevel/>
                      <a:lightRig rig="flood" dir="t"/>
                    </a:cell3D>
                  </a:tcPr>
                </a:tc>
                <a:tc>
                  <a:txBody>
                    <a:bodyPr/>
                    <a:lstStyle/>
                    <a:p>
                      <a:r>
                        <a:rPr lang="en-GB" dirty="0" smtClean="0">
                          <a:latin typeface="SassoonCRInfant" panose="02010503020300020003" pitchFamily="2" charset="0"/>
                        </a:rPr>
                        <a:t>hours</a:t>
                      </a:r>
                      <a:endParaRPr lang="en-GB" dirty="0">
                        <a:latin typeface="SassoonCRInfant" panose="02010503020300020003" pitchFamily="2" charset="0"/>
                      </a:endParaRPr>
                    </a:p>
                  </a:txBody>
                  <a:tcPr>
                    <a:cell3D prstMaterial="dkEdge">
                      <a:bevel/>
                      <a:lightRig rig="flood" dir="t"/>
                    </a:cell3D>
                  </a:tcPr>
                </a:tc>
              </a:tr>
              <a:tr h="370840">
                <a:tc>
                  <a:txBody>
                    <a:bodyPr/>
                    <a:lstStyle/>
                    <a:p>
                      <a:r>
                        <a:rPr lang="en-GB" dirty="0" smtClean="0">
                          <a:latin typeface="SassoonCRInfant" panose="02010503020300020003" pitchFamily="2" charset="0"/>
                        </a:rPr>
                        <a:t>minutes</a:t>
                      </a:r>
                      <a:endParaRPr lang="en-GB" dirty="0">
                        <a:latin typeface="SassoonCRInfant" panose="02010503020300020003" pitchFamily="2" charset="0"/>
                      </a:endParaRPr>
                    </a:p>
                  </a:txBody>
                  <a:tcPr>
                    <a:cell3D prstMaterial="dkEdge">
                      <a:bevel/>
                      <a:lightRig rig="flood" dir="t"/>
                    </a:cell3D>
                  </a:tcPr>
                </a:tc>
                <a:tc>
                  <a:txBody>
                    <a:bodyPr/>
                    <a:lstStyle/>
                    <a:p>
                      <a:r>
                        <a:rPr lang="en-GB" dirty="0" smtClean="0">
                          <a:latin typeface="SassoonCRInfant" panose="02010503020300020003" pitchFamily="2" charset="0"/>
                        </a:rPr>
                        <a:t>seconds</a:t>
                      </a:r>
                      <a:endParaRPr lang="en-GB" dirty="0">
                        <a:latin typeface="SassoonCRInfant" panose="02010503020300020003" pitchFamily="2" charset="0"/>
                      </a:endParaRPr>
                    </a:p>
                  </a:txBody>
                  <a:tcPr>
                    <a:cell3D prstMaterial="dkEdge">
                      <a:bevel/>
                      <a:lightRig rig="flood" dir="t"/>
                    </a:cell3D>
                  </a:tcPr>
                </a:tc>
                <a:tc>
                  <a:txBody>
                    <a:bodyPr/>
                    <a:lstStyle/>
                    <a:p>
                      <a:r>
                        <a:rPr lang="en-GB" dirty="0" smtClean="0">
                          <a:latin typeface="SassoonCRInfant" panose="02010503020300020003" pitchFamily="2" charset="0"/>
                        </a:rPr>
                        <a:t>weeks</a:t>
                      </a:r>
                      <a:endParaRPr lang="en-GB" dirty="0">
                        <a:latin typeface="SassoonCRInfant" panose="02010503020300020003" pitchFamily="2" charset="0"/>
                      </a:endParaRPr>
                    </a:p>
                  </a:txBody>
                  <a:tcPr>
                    <a:cell3D prstMaterial="dkEdge">
                      <a:bevel/>
                      <a:lightRig rig="flood" dir="t"/>
                    </a:cell3D>
                  </a:tcPr>
                </a:tc>
              </a:tr>
              <a:tr h="370840">
                <a:tc>
                  <a:txBody>
                    <a:bodyPr/>
                    <a:lstStyle/>
                    <a:p>
                      <a:r>
                        <a:rPr lang="en-GB" dirty="0" smtClean="0">
                          <a:latin typeface="SassoonCRInfant" panose="02010503020300020003" pitchFamily="2" charset="0"/>
                        </a:rPr>
                        <a:t>months</a:t>
                      </a:r>
                      <a:endParaRPr lang="en-GB" dirty="0">
                        <a:latin typeface="SassoonCRInfant" panose="02010503020300020003" pitchFamily="2" charset="0"/>
                      </a:endParaRPr>
                    </a:p>
                  </a:txBody>
                  <a:tcPr>
                    <a:cell3D prstMaterial="dkEdge">
                      <a:bevel/>
                      <a:lightRig rig="flood" dir="t"/>
                    </a:cell3D>
                  </a:tcPr>
                </a:tc>
                <a:tc>
                  <a:txBody>
                    <a:bodyPr/>
                    <a:lstStyle/>
                    <a:p>
                      <a:r>
                        <a:rPr lang="en-GB" dirty="0" smtClean="0">
                          <a:latin typeface="SassoonCRInfant" panose="02010503020300020003" pitchFamily="2" charset="0"/>
                        </a:rPr>
                        <a:t>days</a:t>
                      </a:r>
                      <a:endParaRPr lang="en-GB" dirty="0">
                        <a:latin typeface="SassoonCRInfant" panose="02010503020300020003" pitchFamily="2" charset="0"/>
                      </a:endParaRPr>
                    </a:p>
                  </a:txBody>
                  <a:tcPr>
                    <a:cell3D prstMaterial="dkEdge">
                      <a:bevel/>
                      <a:lightRig rig="flood" dir="t"/>
                    </a:cell3D>
                  </a:tcPr>
                </a:tc>
                <a:tc>
                  <a:txBody>
                    <a:bodyPr/>
                    <a:lstStyle/>
                    <a:p>
                      <a:r>
                        <a:rPr lang="en-GB" dirty="0" smtClean="0">
                          <a:latin typeface="SassoonCRInfant" panose="02010503020300020003" pitchFamily="2" charset="0"/>
                        </a:rPr>
                        <a:t>years</a:t>
                      </a:r>
                      <a:endParaRPr lang="en-GB" dirty="0">
                        <a:latin typeface="SassoonCRInfant" panose="02010503020300020003" pitchFamily="2" charset="0"/>
                      </a:endParaRPr>
                    </a:p>
                  </a:txBody>
                  <a:tcPr>
                    <a:cell3D prstMaterial="dkEdge">
                      <a:bevel/>
                      <a:lightRig rig="flood" dir="t"/>
                    </a:cell3D>
                  </a:tcPr>
                </a:tc>
              </a:tr>
              <a:tr h="370840">
                <a:tc>
                  <a:txBody>
                    <a:bodyPr/>
                    <a:lstStyle/>
                    <a:p>
                      <a:r>
                        <a:rPr lang="en-GB" dirty="0" smtClean="0">
                          <a:latin typeface="SassoonCRInfant" panose="02010503020300020003" pitchFamily="2" charset="0"/>
                        </a:rPr>
                        <a:t>after</a:t>
                      </a:r>
                      <a:endParaRPr lang="en-GB" dirty="0">
                        <a:latin typeface="SassoonCRInfant" panose="02010503020300020003" pitchFamily="2" charset="0"/>
                      </a:endParaRPr>
                    </a:p>
                  </a:txBody>
                  <a:tcPr>
                    <a:cell3D prstMaterial="dkEdge">
                      <a:bevel/>
                      <a:lightRig rig="flood" dir="t"/>
                    </a:cell3D>
                  </a:tcPr>
                </a:tc>
                <a:tc>
                  <a:txBody>
                    <a:bodyPr/>
                    <a:lstStyle/>
                    <a:p>
                      <a:r>
                        <a:rPr lang="en-GB" dirty="0" smtClean="0">
                          <a:latin typeface="SassoonCRInfant" panose="02010503020300020003" pitchFamily="2" charset="0"/>
                        </a:rPr>
                        <a:t>before</a:t>
                      </a:r>
                      <a:endParaRPr lang="en-GB" dirty="0">
                        <a:latin typeface="SassoonCRInfant" panose="02010503020300020003" pitchFamily="2" charset="0"/>
                      </a:endParaRPr>
                    </a:p>
                  </a:txBody>
                  <a:tcPr>
                    <a:cell3D prstMaterial="dkEdge">
                      <a:bevel/>
                      <a:lightRig rig="flood" dir="t"/>
                    </a:cell3D>
                  </a:tcPr>
                </a:tc>
                <a:tc>
                  <a:txBody>
                    <a:bodyPr/>
                    <a:lstStyle/>
                    <a:p>
                      <a:r>
                        <a:rPr lang="en-GB" dirty="0" smtClean="0">
                          <a:latin typeface="SassoonCRInfant" panose="02010503020300020003" pitchFamily="2" charset="0"/>
                        </a:rPr>
                        <a:t>first</a:t>
                      </a:r>
                      <a:endParaRPr lang="en-GB" dirty="0">
                        <a:latin typeface="SassoonCRInfant" panose="02010503020300020003" pitchFamily="2" charset="0"/>
                      </a:endParaRPr>
                    </a:p>
                  </a:txBody>
                  <a:tcPr>
                    <a:cell3D prstMaterial="dkEdge">
                      <a:bevel/>
                      <a:lightRig rig="flood" dir="t"/>
                    </a:cell3D>
                  </a:tcPr>
                </a:tc>
              </a:tr>
              <a:tr h="370840">
                <a:tc>
                  <a:txBody>
                    <a:bodyPr/>
                    <a:lstStyle/>
                    <a:p>
                      <a:r>
                        <a:rPr lang="en-GB" dirty="0" smtClean="0">
                          <a:latin typeface="SassoonCRInfant" panose="02010503020300020003" pitchFamily="2" charset="0"/>
                        </a:rPr>
                        <a:t>last</a:t>
                      </a:r>
                      <a:endParaRPr lang="en-GB" dirty="0">
                        <a:latin typeface="SassoonCRInfant" panose="02010503020300020003" pitchFamily="2" charset="0"/>
                      </a:endParaRPr>
                    </a:p>
                  </a:txBody>
                  <a:tcPr>
                    <a:cell3D prstMaterial="dkEdge">
                      <a:bevel/>
                      <a:lightRig rig="flood" dir="t"/>
                    </a:cell3D>
                  </a:tcPr>
                </a:tc>
                <a:tc>
                  <a:txBody>
                    <a:bodyPr/>
                    <a:lstStyle/>
                    <a:p>
                      <a:r>
                        <a:rPr lang="en-GB" dirty="0" smtClean="0">
                          <a:latin typeface="SassoonCRInfant" panose="02010503020300020003" pitchFamily="2" charset="0"/>
                        </a:rPr>
                        <a:t>next</a:t>
                      </a:r>
                      <a:endParaRPr lang="en-GB" dirty="0">
                        <a:latin typeface="SassoonCRInfant" panose="02010503020300020003" pitchFamily="2" charset="0"/>
                      </a:endParaRPr>
                    </a:p>
                  </a:txBody>
                  <a:tcPr>
                    <a:cell3D prstMaterial="dkEdge">
                      <a:bevel/>
                      <a:lightRig rig="flood" dir="t"/>
                    </a:cell3D>
                  </a:tcPr>
                </a:tc>
                <a:tc>
                  <a:txBody>
                    <a:bodyPr/>
                    <a:lstStyle/>
                    <a:p>
                      <a:r>
                        <a:rPr lang="en-GB" dirty="0" smtClean="0">
                          <a:latin typeface="SassoonCRInfant" panose="02010503020300020003" pitchFamily="2" charset="0"/>
                        </a:rPr>
                        <a:t>second</a:t>
                      </a:r>
                      <a:endParaRPr lang="en-GB" dirty="0">
                        <a:latin typeface="SassoonCRInfant" panose="02010503020300020003" pitchFamily="2" charset="0"/>
                      </a:endParaRPr>
                    </a:p>
                  </a:txBody>
                  <a:tcPr>
                    <a:cell3D prstMaterial="dkEdge">
                      <a:bevel/>
                      <a:lightRig rig="flood" dir="t"/>
                    </a:cell3D>
                  </a:tcPr>
                </a:tc>
              </a:tr>
              <a:tr h="370840">
                <a:tc>
                  <a:txBody>
                    <a:bodyPr/>
                    <a:lstStyle/>
                    <a:p>
                      <a:r>
                        <a:rPr lang="en-GB" dirty="0" smtClean="0">
                          <a:latin typeface="SassoonCRInfant" panose="02010503020300020003" pitchFamily="2" charset="0"/>
                        </a:rPr>
                        <a:t>third</a:t>
                      </a:r>
                      <a:endParaRPr lang="en-GB" dirty="0">
                        <a:latin typeface="SassoonCRInfant" panose="02010503020300020003" pitchFamily="2" charset="0"/>
                      </a:endParaRPr>
                    </a:p>
                  </a:txBody>
                  <a:tcPr>
                    <a:cell3D prstMaterial="dkEdge">
                      <a:bevel/>
                      <a:lightRig rig="flood" dir="t"/>
                    </a:cell3D>
                  </a:tcPr>
                </a:tc>
                <a:tc>
                  <a:txBody>
                    <a:bodyPr/>
                    <a:lstStyle/>
                    <a:p>
                      <a:r>
                        <a:rPr lang="en-GB" dirty="0" smtClean="0">
                          <a:latin typeface="SassoonCRInfant" panose="02010503020300020003" pitchFamily="2" charset="0"/>
                        </a:rPr>
                        <a:t>o’clock</a:t>
                      </a:r>
                      <a:endParaRPr lang="en-GB" dirty="0">
                        <a:latin typeface="SassoonCRInfant" panose="02010503020300020003" pitchFamily="2" charset="0"/>
                      </a:endParaRPr>
                    </a:p>
                  </a:txBody>
                  <a:tcPr>
                    <a:cell3D prstMaterial="dkEdge">
                      <a:bevel/>
                      <a:lightRig rig="flood" dir="t"/>
                    </a:cell3D>
                  </a:tcPr>
                </a:tc>
                <a:tc>
                  <a:txBody>
                    <a:bodyPr/>
                    <a:lstStyle/>
                    <a:p>
                      <a:pPr marL="0" marR="0" indent="0" algn="l" defTabSz="777240" rtl="0" eaLnBrk="1" fontAlgn="auto" latinLnBrk="0" hangingPunct="1">
                        <a:lnSpc>
                          <a:spcPct val="100000"/>
                        </a:lnSpc>
                        <a:spcBef>
                          <a:spcPts val="0"/>
                        </a:spcBef>
                        <a:spcAft>
                          <a:spcPts val="0"/>
                        </a:spcAft>
                        <a:buClrTx/>
                        <a:buSzTx/>
                        <a:buFontTx/>
                        <a:buNone/>
                        <a:tabLst/>
                        <a:defRPr/>
                      </a:pPr>
                      <a:r>
                        <a:rPr lang="en-GB" dirty="0" smtClean="0">
                          <a:latin typeface="SassoonCRInfant" panose="02010503020300020003" pitchFamily="2" charset="0"/>
                        </a:rPr>
                        <a:t>half past</a:t>
                      </a:r>
                    </a:p>
                  </a:txBody>
                  <a:tcPr>
                    <a:cell3D prstMaterial="dkEdge">
                      <a:bevel/>
                      <a:lightRig rig="flood" dir="t"/>
                    </a:cell3D>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003638865"/>
              </p:ext>
            </p:extLst>
          </p:nvPr>
        </p:nvGraphicFramePr>
        <p:xfrm>
          <a:off x="1290467" y="7511691"/>
          <a:ext cx="5181600" cy="1112520"/>
        </p:xfrm>
        <a:graphic>
          <a:graphicData uri="http://schemas.openxmlformats.org/drawingml/2006/table">
            <a:tbl>
              <a:tblPr firstRow="1" bandRow="1">
                <a:tableStyleId>{93296810-A885-4BE3-A3E7-6D5BEEA58F35}</a:tableStyleId>
              </a:tblPr>
              <a:tblGrid>
                <a:gridCol w="1727200"/>
                <a:gridCol w="1727200"/>
                <a:gridCol w="1727200"/>
              </a:tblGrid>
              <a:tr h="370840">
                <a:tc gridSpan="3">
                  <a:txBody>
                    <a:bodyPr/>
                    <a:lstStyle/>
                    <a:p>
                      <a:r>
                        <a:rPr lang="en-GB" dirty="0" smtClean="0">
                          <a:latin typeface="SassoonCRInfant" panose="02010503020300020003" pitchFamily="2" charset="0"/>
                        </a:rPr>
                        <a:t>Persuasive Vocabulary</a:t>
                      </a:r>
                      <a:endParaRPr lang="en-GB" dirty="0">
                        <a:latin typeface="SassoonCRInfant" panose="02010503020300020003" pitchFamily="2" charset="0"/>
                      </a:endParaRPr>
                    </a:p>
                  </a:txBody>
                  <a:tcPr>
                    <a:cell3D prstMaterial="dkEdge">
                      <a:bevel/>
                      <a:lightRig rig="flood" dir="t"/>
                    </a:cell3D>
                  </a:tcPr>
                </a:tc>
                <a:tc hMerge="1">
                  <a:txBody>
                    <a:bodyPr/>
                    <a:lstStyle/>
                    <a:p>
                      <a:endParaRPr lang="en-GB"/>
                    </a:p>
                  </a:txBody>
                  <a:tcPr/>
                </a:tc>
                <a:tc hMerge="1">
                  <a:txBody>
                    <a:bodyPr/>
                    <a:lstStyle/>
                    <a:p>
                      <a:endParaRPr lang="en-GB" dirty="0"/>
                    </a:p>
                  </a:txBody>
                  <a:tcPr/>
                </a:tc>
              </a:tr>
              <a:tr h="370840">
                <a:tc>
                  <a:txBody>
                    <a:bodyPr/>
                    <a:lstStyle/>
                    <a:p>
                      <a:r>
                        <a:rPr lang="en-GB" dirty="0" smtClean="0">
                          <a:latin typeface="SassoonCRInfant" panose="02010503020300020003" pitchFamily="2" charset="0"/>
                        </a:rPr>
                        <a:t>because</a:t>
                      </a:r>
                      <a:endParaRPr lang="en-GB" dirty="0">
                        <a:latin typeface="SassoonCRInfant" panose="02010503020300020003" pitchFamily="2" charset="0"/>
                      </a:endParaRPr>
                    </a:p>
                  </a:txBody>
                  <a:tcPr>
                    <a:cell3D prstMaterial="dkEdge">
                      <a:bevel/>
                      <a:lightRig rig="flood" dir="t"/>
                    </a:cell3D>
                  </a:tcPr>
                </a:tc>
                <a:tc>
                  <a:txBody>
                    <a:bodyPr/>
                    <a:lstStyle/>
                    <a:p>
                      <a:r>
                        <a:rPr lang="en-GB" dirty="0" smtClean="0">
                          <a:latin typeface="SassoonCRInfant" panose="02010503020300020003" pitchFamily="2" charset="0"/>
                        </a:rPr>
                        <a:t>I believe</a:t>
                      </a:r>
                      <a:endParaRPr lang="en-GB" dirty="0">
                        <a:latin typeface="SassoonCRInfant" panose="02010503020300020003" pitchFamily="2" charset="0"/>
                      </a:endParaRPr>
                    </a:p>
                  </a:txBody>
                  <a:tcPr>
                    <a:cell3D prstMaterial="dkEdge">
                      <a:bevel/>
                      <a:lightRig rig="flood" dir="t"/>
                    </a:cell3D>
                  </a:tcPr>
                </a:tc>
                <a:tc>
                  <a:txBody>
                    <a:bodyPr/>
                    <a:lstStyle/>
                    <a:p>
                      <a:r>
                        <a:rPr lang="en-GB" dirty="0" smtClean="0">
                          <a:latin typeface="SassoonCRInfant" panose="02010503020300020003" pitchFamily="2" charset="0"/>
                        </a:rPr>
                        <a:t>important</a:t>
                      </a:r>
                      <a:endParaRPr lang="en-GB" dirty="0">
                        <a:latin typeface="SassoonCRInfant" panose="02010503020300020003" pitchFamily="2" charset="0"/>
                      </a:endParaRPr>
                    </a:p>
                  </a:txBody>
                  <a:tcPr>
                    <a:cell3D prstMaterial="dkEdge">
                      <a:bevel/>
                      <a:lightRig rig="flood" dir="t"/>
                    </a:cell3D>
                  </a:tcPr>
                </a:tc>
              </a:tr>
              <a:tr h="370840">
                <a:tc>
                  <a:txBody>
                    <a:bodyPr/>
                    <a:lstStyle/>
                    <a:p>
                      <a:r>
                        <a:rPr lang="en-GB" dirty="0" smtClean="0">
                          <a:latin typeface="SassoonCRInfant" panose="02010503020300020003" pitchFamily="2" charset="0"/>
                        </a:rPr>
                        <a:t>reason</a:t>
                      </a:r>
                      <a:endParaRPr lang="en-GB" dirty="0">
                        <a:latin typeface="SassoonCRInfant" panose="02010503020300020003" pitchFamily="2" charset="0"/>
                      </a:endParaRPr>
                    </a:p>
                  </a:txBody>
                  <a:tcPr>
                    <a:cell3D prstMaterial="dkEdge">
                      <a:bevel/>
                      <a:lightRig rig="flood" dir="t"/>
                    </a:cell3D>
                  </a:tcPr>
                </a:tc>
                <a:tc>
                  <a:txBody>
                    <a:bodyPr/>
                    <a:lstStyle/>
                    <a:p>
                      <a:r>
                        <a:rPr lang="en-GB" dirty="0" smtClean="0">
                          <a:latin typeface="SassoonCRInfant" panose="02010503020300020003" pitchFamily="2" charset="0"/>
                        </a:rPr>
                        <a:t>persuade</a:t>
                      </a:r>
                      <a:endParaRPr lang="en-GB" dirty="0">
                        <a:latin typeface="SassoonCRInfant" panose="02010503020300020003" pitchFamily="2" charset="0"/>
                      </a:endParaRPr>
                    </a:p>
                  </a:txBody>
                  <a:tcPr>
                    <a:cell3D prstMaterial="dkEdge">
                      <a:bevel/>
                      <a:lightRig rig="flood" dir="t"/>
                    </a:cell3D>
                  </a:tcPr>
                </a:tc>
                <a:tc>
                  <a:txBody>
                    <a:bodyPr/>
                    <a:lstStyle/>
                    <a:p>
                      <a:r>
                        <a:rPr lang="en-GB" dirty="0" smtClean="0">
                          <a:latin typeface="SassoonCRInfant" panose="02010503020300020003" pitchFamily="2" charset="0"/>
                        </a:rPr>
                        <a:t>argument</a:t>
                      </a:r>
                      <a:endParaRPr lang="en-GB" dirty="0">
                        <a:latin typeface="SassoonCRInfant" panose="02010503020300020003" pitchFamily="2" charset="0"/>
                      </a:endParaRPr>
                    </a:p>
                  </a:txBody>
                  <a:tcPr>
                    <a:cell3D prstMaterial="dkEdge">
                      <a:bevel/>
                      <a:lightRig rig="flood" dir="t"/>
                    </a:cell3D>
                  </a:tcPr>
                </a:tc>
              </a:tr>
            </a:tbl>
          </a:graphicData>
        </a:graphic>
      </p:graphicFrame>
    </p:spTree>
    <p:extLst>
      <p:ext uri="{BB962C8B-B14F-4D97-AF65-F5344CB8AC3E}">
        <p14:creationId xmlns:p14="http://schemas.microsoft.com/office/powerpoint/2010/main" val="413332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727</TotalTime>
  <Words>730</Words>
  <Application>Microsoft Office PowerPoint</Application>
  <PresentationFormat>Custom</PresentationFormat>
  <Paragraphs>116</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Magee</dc:creator>
  <cp:lastModifiedBy>Laura Sneddon</cp:lastModifiedBy>
  <cp:revision>23</cp:revision>
  <cp:lastPrinted>2022-08-24T10:15:44Z</cp:lastPrinted>
  <dcterms:created xsi:type="dcterms:W3CDTF">2016-05-19T19:32:37Z</dcterms:created>
  <dcterms:modified xsi:type="dcterms:W3CDTF">2022-11-14T09:31:33Z</dcterms:modified>
</cp:coreProperties>
</file>